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A6BD9F-31A4-4EBF-8476-7B74469DD328}">
  <a:tblStyle styleId="{8BA6BD9F-31A4-4EBF-8476-7B74469DD3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016b8c6d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3016b8c6df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eaefbb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2eaefbb07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e9d1a7a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2e9d1a7ae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e9d1a7a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2e9d1a7aed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e9d1a7a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2e9d1a7ae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e9d1a7ae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2e9d1a7aed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016b8c6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3016b8c6d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016b8c6d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3016b8c6df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e9d1a7ae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2e9d1a7aed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016b8c6d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3016b8c6df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016b8c6d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3016b8c6df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016b8c6d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3016b8c6df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016b8c6d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3016b8c6df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1fcd91a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131fcd91a75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016b8c6d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3016b8c6df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1fcd91a7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31fcd91a75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1fcd91a7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131fcd91a75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1fcd91a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31fcd91a75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1fcd91a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31fcd91a75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1fcd91a7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31fcd91a75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38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9.jpg"/><Relationship Id="rId5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6.jp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Z-Zh9jlGmGSad0PWMQWlDuL54jphHQpd/view" TargetMode="External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42.png"/><Relationship Id="rId7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RhqfJaedu7OyhWx0gyoboCwoLt5YJSV8/view" TargetMode="External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jpg"/></Relationships>
</file>

<file path=ppt/slides/_rels/slide4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1.png"/><Relationship Id="rId22" Type="http://schemas.openxmlformats.org/officeDocument/2006/relationships/image" Target="../media/image72.png"/><Relationship Id="rId21" Type="http://schemas.openxmlformats.org/officeDocument/2006/relationships/image" Target="../media/image75.png"/><Relationship Id="rId24" Type="http://schemas.openxmlformats.org/officeDocument/2006/relationships/image" Target="../media/image76.png"/><Relationship Id="rId23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26" Type="http://schemas.openxmlformats.org/officeDocument/2006/relationships/image" Target="../media/image80.png"/><Relationship Id="rId25" Type="http://schemas.openxmlformats.org/officeDocument/2006/relationships/image" Target="../media/image79.png"/><Relationship Id="rId27" Type="http://schemas.openxmlformats.org/officeDocument/2006/relationships/image" Target="../media/image78.png"/><Relationship Id="rId5" Type="http://schemas.openxmlformats.org/officeDocument/2006/relationships/image" Target="../media/image63.png"/><Relationship Id="rId6" Type="http://schemas.openxmlformats.org/officeDocument/2006/relationships/image" Target="../media/image74.png"/><Relationship Id="rId7" Type="http://schemas.openxmlformats.org/officeDocument/2006/relationships/image" Target="../media/image58.png"/><Relationship Id="rId8" Type="http://schemas.openxmlformats.org/officeDocument/2006/relationships/image" Target="../media/image57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3" Type="http://schemas.openxmlformats.org/officeDocument/2006/relationships/image" Target="../media/image64.png"/><Relationship Id="rId12" Type="http://schemas.openxmlformats.org/officeDocument/2006/relationships/image" Target="../media/image67.png"/><Relationship Id="rId15" Type="http://schemas.openxmlformats.org/officeDocument/2006/relationships/image" Target="../media/image62.png"/><Relationship Id="rId14" Type="http://schemas.openxmlformats.org/officeDocument/2006/relationships/image" Target="../media/image66.png"/><Relationship Id="rId17" Type="http://schemas.openxmlformats.org/officeDocument/2006/relationships/image" Target="../media/image69.png"/><Relationship Id="rId16" Type="http://schemas.openxmlformats.org/officeDocument/2006/relationships/image" Target="../media/image71.png"/><Relationship Id="rId19" Type="http://schemas.openxmlformats.org/officeDocument/2006/relationships/image" Target="../media/image73.png"/><Relationship Id="rId18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Relationship Id="rId5" Type="http://schemas.openxmlformats.org/officeDocument/2006/relationships/image" Target="../media/image3.jpg"/><Relationship Id="rId6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jp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20002" r="37741" t="0"/>
          <a:stretch/>
        </p:blipFill>
        <p:spPr>
          <a:xfrm>
            <a:off x="0" y="0"/>
            <a:ext cx="772766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9360019" y="4624237"/>
            <a:ext cx="7294446" cy="1494298"/>
            <a:chOff x="0" y="200025"/>
            <a:chExt cx="9725928" cy="1992397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0" y="200025"/>
              <a:ext cx="9725928" cy="1259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MVA PROJECT</a:t>
              </a: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0" y="1581309"/>
              <a:ext cx="9725928" cy="611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67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自動偵測羽球賽事資訊</a:t>
              </a:r>
              <a:endParaRPr/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15159997" y="8402955"/>
            <a:ext cx="2794841" cy="1663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107370227   詹宜庭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107370134   林紀緯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107370138   劉唯庸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110378019   陳詠怡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 rotWithShape="1">
          <a:blip r:embed="rId4">
            <a:alphaModFix/>
          </a:blip>
          <a:srcRect b="9253" l="0" r="0" t="0"/>
          <a:stretch/>
        </p:blipFill>
        <p:spPr>
          <a:xfrm>
            <a:off x="847952" y="2704394"/>
            <a:ext cx="13381747" cy="748131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操作介面架構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rgbClr val="FFFFFF"/>
                </a:solidFill>
              </a:rPr>
              <a:t>7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14425770" y="3864099"/>
            <a:ext cx="3497230" cy="5854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Main.py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啟動程式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UI.py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(顯示介面)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video_contoller.py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(UI控制中心)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opencv_engine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(Opencv處理影像)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yolov5_engine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(yolov5處理影像)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2704394"/>
            <a:ext cx="10487864" cy="70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操作介面架構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08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565" y="39578"/>
            <a:ext cx="17690870" cy="1024742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479314" y="241722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09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13227647" y="640462"/>
            <a:ext cx="5737576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原畫面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105" y="39578"/>
            <a:ext cx="17707422" cy="1029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377105" y="39578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 txBox="1"/>
          <p:nvPr/>
        </p:nvSpPr>
        <p:spPr>
          <a:xfrm>
            <a:off x="479314" y="241722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10</a:t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14128800" y="3482562"/>
            <a:ext cx="5737576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新畫面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6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255" name="Google Shape;255;p26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256" name="Google Shape;256;p2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6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OCR 檢測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OCR檢測步驟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11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847952" y="2969365"/>
            <a:ext cx="8606292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使用比賽賽徽的模板進行比較找出圖上賽徽所在的位置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(Pattern Match)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847952" y="4137130"/>
            <a:ext cx="8606292" cy="824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將記分板的可能大小抓取下來做二值化、模糊、銳化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等處理</a:t>
            </a: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使用pytesseract將文字及數字分別抓取下來</a:t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將此數據與時間資訊記錄到資料集裡</a:t>
            </a:r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5725" y="947475"/>
            <a:ext cx="8445700" cy="35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5025" y="4766175"/>
            <a:ext cx="4681100" cy="44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39775" y="5111600"/>
            <a:ext cx="3414750" cy="33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OCR模型比較</a:t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12</a:t>
            </a: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6988898" y="4000500"/>
            <a:ext cx="40734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pytesseract</a:t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3" name="Google Shape;283;p28"/>
          <p:cNvGraphicFramePr/>
          <p:nvPr/>
        </p:nvGraphicFramePr>
        <p:xfrm>
          <a:off x="952500" y="3139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2898875"/>
                <a:gridCol w="4438200"/>
                <a:gridCol w="4438200"/>
                <a:gridCol w="4438200"/>
              </a:tblGrid>
              <a:tr h="111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easyocr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pytesseract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paddleocr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CC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文字準確度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91/108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95/108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108/108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數字準確度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66/108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55/108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108/108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運行速度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0.0489s/張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0.2124s/張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0.4217s/張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雜訊干擾程度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大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9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自由度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中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大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小</a:t>
                      </a:r>
                      <a:endParaRPr sz="3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r>
              <a:rPr lang="en-US" sz="7200">
                <a:solidFill>
                  <a:srgbClr val="3036BD"/>
                </a:solidFill>
              </a:rPr>
              <a:t>結果展示</a:t>
            </a:r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13</a:t>
            </a:r>
            <a:endParaRPr/>
          </a:p>
        </p:txBody>
      </p:sp>
      <p:sp>
        <p:nvSpPr>
          <p:cNvPr id="292" name="Google Shape;292;p29"/>
          <p:cNvSpPr txBox="1"/>
          <p:nvPr/>
        </p:nvSpPr>
        <p:spPr>
          <a:xfrm>
            <a:off x="847950" y="2969375"/>
            <a:ext cx="97671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採用paddleocr模型進行檢測，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並將數據填入UI上的Competition Information頁面，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將資料分成Time,Player1,Player2,First,Second,Third,Match_Score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9"/>
          <p:cNvPicPr preferRelativeResize="0"/>
          <p:nvPr/>
        </p:nvPicPr>
        <p:blipFill rotWithShape="1">
          <a:blip r:embed="rId4">
            <a:alphaModFix/>
          </a:blip>
          <a:srcRect b="65395" l="0" r="44280" t="0"/>
          <a:stretch/>
        </p:blipFill>
        <p:spPr>
          <a:xfrm>
            <a:off x="624350" y="4790150"/>
            <a:ext cx="12284551" cy="47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0"/>
          <p:cNvGrpSpPr/>
          <p:nvPr/>
        </p:nvGrpSpPr>
        <p:grpSpPr>
          <a:xfrm>
            <a:off x="3441070" y="2817803"/>
            <a:ext cx="10611720" cy="5677554"/>
            <a:chOff x="0" y="-66675"/>
            <a:chExt cx="1644030" cy="879600"/>
          </a:xfrm>
        </p:grpSpPr>
        <p:sp>
          <p:nvSpPr>
            <p:cNvPr id="300" name="Google Shape;300;p30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10"/>
              </a:srgbClr>
            </a:solidFill>
            <a:ln>
              <a:noFill/>
            </a:ln>
          </p:spPr>
        </p:sp>
        <p:sp>
          <p:nvSpPr>
            <p:cNvPr id="301" name="Google Shape;301;p30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30"/>
          <p:cNvSpPr txBox="1"/>
          <p:nvPr/>
        </p:nvSpPr>
        <p:spPr>
          <a:xfrm>
            <a:off x="1146701" y="4269486"/>
            <a:ext cx="15200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5271FF"/>
                </a:solidFill>
              </a:rPr>
              <a:t>yolo羽球目標訓練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14</a:t>
            </a:r>
            <a:endParaRPr/>
          </a:p>
        </p:txBody>
      </p:sp>
      <p:sp>
        <p:nvSpPr>
          <p:cNvPr id="311" name="Google Shape;311;p31"/>
          <p:cNvSpPr txBox="1"/>
          <p:nvPr/>
        </p:nvSpPr>
        <p:spPr>
          <a:xfrm>
            <a:off x="848070" y="3511913"/>
            <a:ext cx="59463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訓練張數：3590張</a:t>
            </a:r>
            <a:endParaRPr sz="48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訓練次數：300次</a:t>
            </a:r>
            <a:endParaRPr sz="48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batch_size：16</a:t>
            </a:r>
            <a:endParaRPr sz="4800"/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562" y="2551999"/>
            <a:ext cx="10043638" cy="753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4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96" name="Google Shape;96;p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5271FF"/>
                </a:solidFill>
                <a:latin typeface="Calibri"/>
                <a:ea typeface="Calibri"/>
                <a:cs typeface="Calibri"/>
                <a:sym typeface="Calibri"/>
              </a:rPr>
              <a:t>比賽時段偵測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20" name="Google Shape;320;p32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15</a:t>
            </a:r>
            <a:endParaRPr/>
          </a:p>
        </p:txBody>
      </p:sp>
      <p:sp>
        <p:nvSpPr>
          <p:cNvPr id="321" name="Google Shape;321;p32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87" y="2607249"/>
            <a:ext cx="7800176" cy="780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0550" y="2729949"/>
            <a:ext cx="7800175" cy="78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16</a:t>
            </a:r>
            <a:endParaRPr/>
          </a:p>
        </p:txBody>
      </p:sp>
      <p:sp>
        <p:nvSpPr>
          <p:cNvPr id="332" name="Google Shape;332;p33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63" y="2882350"/>
            <a:ext cx="10533888" cy="702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4660" y="2882350"/>
            <a:ext cx="10533878" cy="70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4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train結果</a:t>
            </a:r>
            <a:endParaRPr/>
          </a:p>
        </p:txBody>
      </p:sp>
      <p:sp>
        <p:nvSpPr>
          <p:cNvPr id="342" name="Google Shape;342;p34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17</a:t>
            </a:r>
            <a:endParaRPr/>
          </a:p>
        </p:txBody>
      </p:sp>
      <p:sp>
        <p:nvSpPr>
          <p:cNvPr id="343" name="Google Shape;343;p34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0225" y="2245125"/>
            <a:ext cx="7519252" cy="751925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4"/>
          <p:cNvSpPr txBox="1"/>
          <p:nvPr/>
        </p:nvSpPr>
        <p:spPr>
          <a:xfrm>
            <a:off x="1350575" y="3243875"/>
            <a:ext cx="58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984525" y="2991425"/>
            <a:ext cx="7989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訓練出來的結果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羽球本身的樣子已經非常清晰了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模型的loss也很明顯地壓低下來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並沒有出現明顯的大幅跳動表示訓練集本身沒有問題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47" name="Google Shape;3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275" y="5207825"/>
            <a:ext cx="9264625" cy="46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5"/>
          <p:cNvGrpSpPr/>
          <p:nvPr/>
        </p:nvGrpSpPr>
        <p:grpSpPr>
          <a:xfrm>
            <a:off x="3441070" y="2817803"/>
            <a:ext cx="10611720" cy="5677554"/>
            <a:chOff x="0" y="-66675"/>
            <a:chExt cx="1644030" cy="879600"/>
          </a:xfrm>
        </p:grpSpPr>
        <p:sp>
          <p:nvSpPr>
            <p:cNvPr id="354" name="Google Shape;354;p35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10"/>
              </a:srgbClr>
            </a:solidFill>
            <a:ln>
              <a:noFill/>
            </a:ln>
          </p:spPr>
        </p:sp>
        <p:sp>
          <p:nvSpPr>
            <p:cNvPr id="355" name="Google Shape;355;p35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35"/>
          <p:cNvSpPr txBox="1"/>
          <p:nvPr/>
        </p:nvSpPr>
        <p:spPr>
          <a:xfrm>
            <a:off x="1146701" y="4269486"/>
            <a:ext cx="15200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5271FF"/>
                </a:solidFill>
              </a:rPr>
              <a:t>yolov5目標訓練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6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整體預測流程</a:t>
            </a:r>
            <a:endParaRPr/>
          </a:p>
        </p:txBody>
      </p:sp>
      <p:sp>
        <p:nvSpPr>
          <p:cNvPr id="364" name="Google Shape;364;p36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18</a:t>
            </a:r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6"/>
          <p:cNvSpPr/>
          <p:nvPr/>
        </p:nvSpPr>
        <p:spPr>
          <a:xfrm>
            <a:off x="138850" y="2729950"/>
            <a:ext cx="17847600" cy="695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375" y="3492108"/>
            <a:ext cx="16795101" cy="577411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6"/>
          <p:cNvSpPr txBox="1"/>
          <p:nvPr/>
        </p:nvSpPr>
        <p:spPr>
          <a:xfrm>
            <a:off x="2379975" y="5596675"/>
            <a:ext cx="80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6"/>
          <p:cNvSpPr/>
          <p:nvPr/>
        </p:nvSpPr>
        <p:spPr>
          <a:xfrm>
            <a:off x="789575" y="5859350"/>
            <a:ext cx="1287468" cy="81869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button</a:t>
            </a: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255100" y="3492100"/>
            <a:ext cx="1287468" cy="81869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運行程式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</a:t>
            </a:r>
            <a:r>
              <a:rPr lang="en-US" sz="7200">
                <a:solidFill>
                  <a:srgbClr val="3036BD"/>
                </a:solidFill>
              </a:rPr>
              <a:t>資料</a:t>
            </a:r>
            <a:endParaRPr/>
          </a:p>
        </p:txBody>
      </p:sp>
      <p:sp>
        <p:nvSpPr>
          <p:cNvPr id="378" name="Google Shape;378;p37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19</a:t>
            </a:r>
            <a:endParaRPr/>
          </a:p>
        </p:txBody>
      </p:sp>
      <p:sp>
        <p:nvSpPr>
          <p:cNvPr id="379" name="Google Shape;379;p37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7" title="「General」中的會議-20220531_234257-會議錄製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275" y="2793075"/>
            <a:ext cx="9550975" cy="71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 txBox="1"/>
          <p:nvPr/>
        </p:nvSpPr>
        <p:spPr>
          <a:xfrm>
            <a:off x="454400" y="2877825"/>
            <a:ext cx="79899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資料集：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ws_g2_1080.mp4 (1805張)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Y2Mate.is - Former world champion Pusarla V. Sindhu meets Supanida Katethong in the closing semifinals match-LT41-g0exL.mp4 (562張)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Y2Mate.is - Nhat Nguyen and Lucas Claerbout go toe-to-toe in the semifinals at the Syed Modi India International-vgOWTb.mp4 (454張)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比賽時片段，每五幀擷取一張。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8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train資料</a:t>
            </a:r>
            <a:endParaRPr/>
          </a:p>
        </p:txBody>
      </p:sp>
      <p:sp>
        <p:nvSpPr>
          <p:cNvPr id="389" name="Google Shape;389;p38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20</a:t>
            </a: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1542580" y="31392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400775" y="3685625"/>
            <a:ext cx="7989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標註資料的部分比較多問題的是在標註球拍上。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標準原先是採取只要能推測出球拍位置就標註，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後來訓練出來的權重在判別上會造成多處誤判，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所以將新的標準改為若是像右圖模糊不清的就捨棄掉。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以此得到的新資料集訓練結果的狀況相較於之前好很多。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6025" y="2261887"/>
            <a:ext cx="15811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188" y="1073824"/>
            <a:ext cx="2305050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01300" y="6862488"/>
            <a:ext cx="17049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21852" y="7024425"/>
            <a:ext cx="19526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706275" y="2974513"/>
            <a:ext cx="17145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85250" y="6520150"/>
            <a:ext cx="38004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9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21</a:t>
            </a:r>
            <a:endParaRPr/>
          </a:p>
        </p:txBody>
      </p:sp>
      <p:sp>
        <p:nvSpPr>
          <p:cNvPr id="404" name="Google Shape;404;p39"/>
          <p:cNvSpPr txBox="1"/>
          <p:nvPr/>
        </p:nvSpPr>
        <p:spPr>
          <a:xfrm>
            <a:off x="1542580" y="51204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5" name="Google Shape;405;p39"/>
          <p:cNvGraphicFramePr/>
          <p:nvPr/>
        </p:nvGraphicFramePr>
        <p:xfrm>
          <a:off x="169950" y="30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2588700"/>
                <a:gridCol w="3866650"/>
                <a:gridCol w="3866650"/>
                <a:gridCol w="3866650"/>
                <a:gridCol w="3866650"/>
              </a:tblGrid>
              <a:tr h="78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實驗1：第1部+第3部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實驗2：第1部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實驗3：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第1部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實驗4：第2部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F9900"/>
                    </a:solidFill>
                  </a:tcPr>
                </a:tc>
              </a:tr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epoch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500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400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r>
                        <a:rPr lang="en-US" sz="1800"/>
                        <a:t>00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200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batch_size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img_size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720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720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720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720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weight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繼承只訓練羽球的權重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繼承只訓練第3部的權重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繼承實驗2的權重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繼承實驗3的權重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張數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2259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454+1805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1805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454+1805+562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256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result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6" name="Google Shape;406;p39"/>
          <p:cNvGraphicFramePr/>
          <p:nvPr/>
        </p:nvGraphicFramePr>
        <p:xfrm>
          <a:off x="14434800" y="67254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746150"/>
                <a:gridCol w="746150"/>
                <a:gridCol w="746150"/>
                <a:gridCol w="746150"/>
                <a:gridCol w="746150"/>
              </a:tblGrid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Labels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mAP@.5:.95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1764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0.981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0.971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0.765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ball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361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0.534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racket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462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player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7" name="Google Shape;407;p39"/>
          <p:cNvGraphicFramePr/>
          <p:nvPr/>
        </p:nvGraphicFramePr>
        <p:xfrm>
          <a:off x="2877675" y="67254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733275"/>
                <a:gridCol w="733275"/>
                <a:gridCol w="733275"/>
                <a:gridCol w="733275"/>
                <a:gridCol w="7332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Labels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mAP@.5:.95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9622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0.991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0.793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ball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1764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racket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3354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0.772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player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4504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0.955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8" name="Google Shape;408;p39"/>
          <p:cNvGraphicFramePr/>
          <p:nvPr/>
        </p:nvGraphicFramePr>
        <p:xfrm>
          <a:off x="10539508" y="67254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746150"/>
                <a:gridCol w="746150"/>
                <a:gridCol w="746150"/>
                <a:gridCol w="746150"/>
                <a:gridCol w="746150"/>
              </a:tblGrid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Labels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mAP@.5:.95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7433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0.991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0.991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0.754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ball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1474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racket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2360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player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3599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0.903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9" name="Google Shape;409;p39"/>
          <p:cNvGraphicFramePr/>
          <p:nvPr/>
        </p:nvGraphicFramePr>
        <p:xfrm>
          <a:off x="6708592" y="67254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733275"/>
                <a:gridCol w="733275"/>
                <a:gridCol w="733275"/>
                <a:gridCol w="733275"/>
                <a:gridCol w="7332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Labels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mAP@.5:.95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all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7433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0.991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0.783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ball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1474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racket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2360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0.761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player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3599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0.964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0" name="Google Shape;4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/>
          <p:nvPr/>
        </p:nvSpPr>
        <p:spPr>
          <a:xfrm>
            <a:off x="847952" y="1073824"/>
            <a:ext cx="135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</a:t>
            </a:r>
            <a:r>
              <a:rPr lang="en-US" sz="7200">
                <a:solidFill>
                  <a:srgbClr val="3036BD"/>
                </a:solidFill>
              </a:rPr>
              <a:t>參數及結果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22</a:t>
            </a:r>
            <a:endParaRPr/>
          </a:p>
        </p:txBody>
      </p:sp>
      <p:sp>
        <p:nvSpPr>
          <p:cNvPr id="418" name="Google Shape;418;p40"/>
          <p:cNvSpPr txBox="1"/>
          <p:nvPr/>
        </p:nvSpPr>
        <p:spPr>
          <a:xfrm>
            <a:off x="1542580" y="3748878"/>
            <a:ext cx="29004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6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9" name="Google Shape;419;p40"/>
          <p:cNvGraphicFramePr/>
          <p:nvPr/>
        </p:nvGraphicFramePr>
        <p:xfrm>
          <a:off x="116350" y="296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2588700"/>
                <a:gridCol w="3866650"/>
                <a:gridCol w="3866650"/>
                <a:gridCol w="3866650"/>
                <a:gridCol w="3866650"/>
              </a:tblGrid>
              <a:tr h="72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實驗1：第1部+第3部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實驗2：第1部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實驗3：第1部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實驗4：第2部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F9900"/>
                    </a:solidFill>
                  </a:tcPr>
                </a:tc>
              </a:tr>
              <a:tr h="125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loss result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4918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loss 變化圖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175" y="5083200"/>
            <a:ext cx="3661450" cy="450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8625" y="5083200"/>
            <a:ext cx="3661450" cy="452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238" y="5083201"/>
            <a:ext cx="3661450" cy="45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9850" y="5083204"/>
            <a:ext cx="3661450" cy="44821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4" name="Google Shape;424;p40"/>
          <p:cNvGraphicFramePr/>
          <p:nvPr/>
        </p:nvGraphicFramePr>
        <p:xfrm>
          <a:off x="2817475" y="396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1830725"/>
                <a:gridCol w="1830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0.019907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0.014477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0.017093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0.011078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425" name="Google Shape;425;p40"/>
          <p:cNvGraphicFramePr/>
          <p:nvPr/>
        </p:nvGraphicFramePr>
        <p:xfrm>
          <a:off x="10547208" y="396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1830725"/>
                <a:gridCol w="1830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0.020924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0.015588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0.016936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0.012286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6" name="Google Shape;426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0"/>
          <p:cNvSpPr txBox="1"/>
          <p:nvPr/>
        </p:nvSpPr>
        <p:spPr>
          <a:xfrm>
            <a:off x="847951" y="1073825"/>
            <a:ext cx="782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training loss</a:t>
            </a:r>
            <a:endParaRPr/>
          </a:p>
        </p:txBody>
      </p:sp>
      <p:graphicFrame>
        <p:nvGraphicFramePr>
          <p:cNvPr id="428" name="Google Shape;428;p40"/>
          <p:cNvGraphicFramePr/>
          <p:nvPr/>
        </p:nvGraphicFramePr>
        <p:xfrm>
          <a:off x="6644242" y="396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1830725"/>
                <a:gridCol w="1830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0.017756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0.013244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0.014153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0.010115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9" name="Google Shape;429;p40"/>
          <p:cNvGraphicFramePr/>
          <p:nvPr/>
        </p:nvGraphicFramePr>
        <p:xfrm>
          <a:off x="14450175" y="396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1830725"/>
                <a:gridCol w="1830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0.014921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0.009295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0.011449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0.006413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/>
          <p:nvPr/>
        </p:nvSpPr>
        <p:spPr>
          <a:xfrm>
            <a:off x="400773" y="202144"/>
            <a:ext cx="4473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1" title="MainWindow 2022-06-01 00-56-50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8475" y="2707225"/>
            <a:ext cx="9623776" cy="72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847951" y="1073825"/>
            <a:ext cx="782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羽球路徑演示</a:t>
            </a:r>
            <a:endParaRPr/>
          </a:p>
        </p:txBody>
      </p:sp>
      <p:sp>
        <p:nvSpPr>
          <p:cNvPr id="438" name="Google Shape;438;p41"/>
          <p:cNvSpPr txBox="1"/>
          <p:nvPr/>
        </p:nvSpPr>
        <p:spPr>
          <a:xfrm>
            <a:off x="400775" y="3685625"/>
            <a:ext cx="7989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我們將yolov5偵測到的羽球位置擷取，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並創建一張新的圖片將球的位置透過藍點來演示，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這樣就可以模擬球在影片中的運動。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1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6757" y="972797"/>
            <a:ext cx="6346841" cy="3570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5"/>
          <p:cNvGrpSpPr/>
          <p:nvPr/>
        </p:nvGrpSpPr>
        <p:grpSpPr>
          <a:xfrm>
            <a:off x="11643089" y="2240749"/>
            <a:ext cx="4455795" cy="2662607"/>
            <a:chOff x="0" y="-38100"/>
            <a:chExt cx="1423956" cy="850900"/>
          </a:xfrm>
        </p:grpSpPr>
        <p:sp>
          <p:nvSpPr>
            <p:cNvPr id="104" name="Google Shape;104;p15"/>
            <p:cNvSpPr/>
            <p:nvPr/>
          </p:nvSpPr>
          <p:spPr>
            <a:xfrm>
              <a:off x="0" y="0"/>
              <a:ext cx="1423956" cy="697606"/>
            </a:xfrm>
            <a:custGeom>
              <a:rect b="b" l="l" r="r" t="t"/>
              <a:pathLst>
                <a:path extrusionOk="0" h="697606" w="1423956">
                  <a:moveTo>
                    <a:pt x="0" y="0"/>
                  </a:moveTo>
                  <a:lnTo>
                    <a:pt x="1423956" y="0"/>
                  </a:lnTo>
                  <a:lnTo>
                    <a:pt x="1423956" y="697606"/>
                  </a:lnTo>
                  <a:lnTo>
                    <a:pt x="0" y="697606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05" name="Google Shape;105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96757" y="5684138"/>
            <a:ext cx="6346841" cy="357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判斷方式</a:t>
            </a:r>
            <a:endParaRPr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10696757" y="8091452"/>
            <a:ext cx="6346841" cy="2968819"/>
            <a:chOff x="0" y="-38100"/>
            <a:chExt cx="1819084" cy="850900"/>
          </a:xfrm>
        </p:grpSpPr>
        <p:sp>
          <p:nvSpPr>
            <p:cNvPr id="109" name="Google Shape;109;p15"/>
            <p:cNvSpPr/>
            <p:nvPr/>
          </p:nvSpPr>
          <p:spPr>
            <a:xfrm>
              <a:off x="0" y="0"/>
              <a:ext cx="1819084" cy="296333"/>
            </a:xfrm>
            <a:custGeom>
              <a:rect b="b" l="l" r="r" t="t"/>
              <a:pathLst>
                <a:path extrusionOk="0" h="296333" w="1819084">
                  <a:moveTo>
                    <a:pt x="0" y="0"/>
                  </a:moveTo>
                  <a:lnTo>
                    <a:pt x="1819084" y="0"/>
                  </a:lnTo>
                  <a:lnTo>
                    <a:pt x="1819084" y="296333"/>
                  </a:lnTo>
                  <a:lnTo>
                    <a:pt x="0" y="29633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0" name="Google Shape;110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11642280" y="2089826"/>
            <a:ext cx="4455795" cy="2662606"/>
            <a:chOff x="0" y="-38100"/>
            <a:chExt cx="1423956" cy="850900"/>
          </a:xfrm>
        </p:grpSpPr>
        <p:sp>
          <p:nvSpPr>
            <p:cNvPr id="112" name="Google Shape;112;p15"/>
            <p:cNvSpPr/>
            <p:nvPr/>
          </p:nvSpPr>
          <p:spPr>
            <a:xfrm>
              <a:off x="0" y="0"/>
              <a:ext cx="1423956" cy="745300"/>
            </a:xfrm>
            <a:custGeom>
              <a:rect b="b" l="l" r="r" t="t"/>
              <a:pathLst>
                <a:path extrusionOk="0" h="745300" w="1423956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3" name="Google Shape;113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11643089" y="6812544"/>
            <a:ext cx="4455795" cy="2662606"/>
            <a:chOff x="0" y="-38100"/>
            <a:chExt cx="1423956" cy="850900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0"/>
              <a:ext cx="1423956" cy="745300"/>
            </a:xfrm>
            <a:custGeom>
              <a:rect b="b" l="l" r="r" t="t"/>
              <a:pathLst>
                <a:path extrusionOk="0" h="745300" w="1423956">
                  <a:moveTo>
                    <a:pt x="0" y="0"/>
                  </a:moveTo>
                  <a:lnTo>
                    <a:pt x="1423956" y="0"/>
                  </a:lnTo>
                  <a:lnTo>
                    <a:pt x="1423956" y="745300"/>
                  </a:lnTo>
                  <a:lnTo>
                    <a:pt x="0" y="7453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6" name="Google Shape;116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5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抓取場地色彩(HSV)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使用侵蝕(erode)及膨脹(dilate)處理雜訊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使用contour函數抓取輪廓取得最小矩形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判定最小矩形的位置不超出比賽時場地固定位置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In range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0821714" y="512582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Out range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42"/>
          <p:cNvGrpSpPr/>
          <p:nvPr/>
        </p:nvGrpSpPr>
        <p:grpSpPr>
          <a:xfrm>
            <a:off x="3441070" y="2817803"/>
            <a:ext cx="10611720" cy="5677554"/>
            <a:chOff x="0" y="-66675"/>
            <a:chExt cx="1644030" cy="879600"/>
          </a:xfrm>
        </p:grpSpPr>
        <p:sp>
          <p:nvSpPr>
            <p:cNvPr id="447" name="Google Shape;447;p42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10"/>
              </a:srgbClr>
            </a:solidFill>
            <a:ln>
              <a:noFill/>
            </a:ln>
          </p:spPr>
        </p:sp>
        <p:sp>
          <p:nvSpPr>
            <p:cNvPr id="448" name="Google Shape;448;p42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42"/>
          <p:cNvSpPr txBox="1"/>
          <p:nvPr/>
        </p:nvSpPr>
        <p:spPr>
          <a:xfrm>
            <a:off x="1146701" y="4269486"/>
            <a:ext cx="15200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5271FF"/>
                </a:solidFill>
              </a:rPr>
              <a:t>openpose偵測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847951" y="1073825"/>
            <a:ext cx="782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姿勢判定步驟</a:t>
            </a:r>
            <a:endParaRPr/>
          </a:p>
        </p:txBody>
      </p:sp>
      <p:sp>
        <p:nvSpPr>
          <p:cNvPr id="456" name="Google Shape;456;p43"/>
          <p:cNvSpPr txBox="1"/>
          <p:nvPr/>
        </p:nvSpPr>
        <p:spPr>
          <a:xfrm>
            <a:off x="847952" y="2969365"/>
            <a:ext cx="60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yolov5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抓取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選手位置</a:t>
            </a:r>
            <a:endParaRPr/>
          </a:p>
        </p:txBody>
      </p:sp>
      <p:sp>
        <p:nvSpPr>
          <p:cNvPr id="457" name="Google Shape;457;p43"/>
          <p:cNvSpPr txBox="1"/>
          <p:nvPr/>
        </p:nvSpPr>
        <p:spPr>
          <a:xfrm>
            <a:off x="847952" y="4137130"/>
            <a:ext cx="860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取得選手位置資訊並擷取該範圍</a:t>
            </a:r>
            <a:endParaRPr/>
          </a:p>
        </p:txBody>
      </p:sp>
      <p:sp>
        <p:nvSpPr>
          <p:cNvPr id="458" name="Google Shape;458;p43"/>
          <p:cNvSpPr txBox="1"/>
          <p:nvPr/>
        </p:nvSpPr>
        <p:spPr>
          <a:xfrm>
            <a:off x="847952" y="5304895"/>
            <a:ext cx="860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將選手圖片丟入openpose模型做預測</a:t>
            </a:r>
            <a:endParaRPr/>
          </a:p>
        </p:txBody>
      </p:sp>
      <p:sp>
        <p:nvSpPr>
          <p:cNvPr id="459" name="Google Shape;459;p43"/>
          <p:cNvSpPr txBox="1"/>
          <p:nvPr/>
        </p:nvSpPr>
        <p:spPr>
          <a:xfrm>
            <a:off x="847952" y="6472660"/>
            <a:ext cx="860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將openpose模型的結果合併到圖片中</a:t>
            </a:r>
            <a:endParaRPr/>
          </a:p>
        </p:txBody>
      </p:sp>
      <p:pic>
        <p:nvPicPr>
          <p:cNvPr id="460" name="Google Shape;4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1800" y="361600"/>
            <a:ext cx="7033025" cy="39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3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3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24</a:t>
            </a:r>
            <a:endParaRPr/>
          </a:p>
        </p:txBody>
      </p:sp>
      <p:pic>
        <p:nvPicPr>
          <p:cNvPr id="463" name="Google Shape;4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9450" y="4506425"/>
            <a:ext cx="9478300" cy="56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4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24</a:t>
            </a:r>
            <a:endParaRPr/>
          </a:p>
        </p:txBody>
      </p:sp>
      <p:graphicFrame>
        <p:nvGraphicFramePr>
          <p:cNvPr id="470" name="Google Shape;470;p44"/>
          <p:cNvGraphicFramePr/>
          <p:nvPr/>
        </p:nvGraphicFramePr>
        <p:xfrm>
          <a:off x="1082100" y="89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{8BA6BD9F-31A4-4EBF-8476-7B74469DD328}</a:tableStyleId>
              </a:tblPr>
              <a:tblGrid>
                <a:gridCol w="2245850"/>
                <a:gridCol w="2554800"/>
                <a:gridCol w="2554800"/>
                <a:gridCol w="2554800"/>
                <a:gridCol w="1331225"/>
                <a:gridCol w="2293325"/>
                <a:gridCol w="2293325"/>
              </a:tblGrid>
              <a:tr h="114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模型比較</a:t>
                      </a:r>
                      <a:endParaRPr sz="36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花費時間(雙目標)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權重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能否預測多目標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辨識結果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 hMerge="1"/>
                <a:tc hMerge="1"/>
              </a:tr>
              <a:tr h="394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OpenPose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0.323 sec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需要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可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  <a:tc hMerge="1"/>
              </a:tr>
              <a:tr h="394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MediaPipe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0.987 sec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不需要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不可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71" name="Google Shape;471;p44"/>
          <p:cNvPicPr preferRelativeResize="0"/>
          <p:nvPr/>
        </p:nvPicPr>
        <p:blipFill rotWithShape="1">
          <a:blip r:embed="rId3">
            <a:alphaModFix/>
          </a:blip>
          <a:srcRect b="22087" l="36805" r="33860" t="27691"/>
          <a:stretch/>
        </p:blipFill>
        <p:spPr>
          <a:xfrm>
            <a:off x="12387675" y="2090475"/>
            <a:ext cx="3803975" cy="389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4"/>
          <p:cNvPicPr preferRelativeResize="0"/>
          <p:nvPr/>
        </p:nvPicPr>
        <p:blipFill rotWithShape="1">
          <a:blip r:embed="rId4">
            <a:alphaModFix/>
          </a:blip>
          <a:srcRect b="16959" l="36336" r="31003" t="22404"/>
          <a:stretch/>
        </p:blipFill>
        <p:spPr>
          <a:xfrm>
            <a:off x="12387675" y="6031075"/>
            <a:ext cx="3803975" cy="389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5"/>
          <p:cNvSpPr txBox="1"/>
          <p:nvPr/>
        </p:nvSpPr>
        <p:spPr>
          <a:xfrm>
            <a:off x="847950" y="1073825"/>
            <a:ext cx="815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036BD"/>
                </a:solidFill>
              </a:rPr>
              <a:t>姿勢</a:t>
            </a:r>
            <a:r>
              <a:rPr lang="en-US" sz="7200">
                <a:solidFill>
                  <a:srgbClr val="3036BD"/>
                </a:solidFill>
              </a:rPr>
              <a:t>分析</a:t>
            </a:r>
            <a:r>
              <a:rPr lang="en-US" sz="7200">
                <a:solidFill>
                  <a:srgbClr val="3036BD"/>
                </a:solidFill>
              </a:rPr>
              <a:t>步驟(</a:t>
            </a:r>
            <a:r>
              <a:rPr lang="en-US" sz="7200">
                <a:solidFill>
                  <a:srgbClr val="3036BD"/>
                </a:solidFill>
              </a:rPr>
              <a:t>構想</a:t>
            </a:r>
            <a:r>
              <a:rPr lang="en-US" sz="7200">
                <a:solidFill>
                  <a:srgbClr val="3036BD"/>
                </a:solidFill>
              </a:rPr>
              <a:t>)</a:t>
            </a:r>
            <a:endParaRPr/>
          </a:p>
        </p:txBody>
      </p:sp>
      <p:sp>
        <p:nvSpPr>
          <p:cNvPr id="479" name="Google Shape;479;p45"/>
          <p:cNvSpPr txBox="1"/>
          <p:nvPr/>
        </p:nvSpPr>
        <p:spPr>
          <a:xfrm>
            <a:off x="847952" y="2969365"/>
            <a:ext cx="60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/>
              <a:t>將抓到的姿勢畫在白底圖上並儲存</a:t>
            </a:r>
            <a:endParaRPr/>
          </a:p>
        </p:txBody>
      </p:sp>
      <p:sp>
        <p:nvSpPr>
          <p:cNvPr id="480" name="Google Shape;480;p45"/>
          <p:cNvSpPr txBox="1"/>
          <p:nvPr/>
        </p:nvSpPr>
        <p:spPr>
          <a:xfrm>
            <a:off x="847952" y="4137130"/>
            <a:ext cx="860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人工分類高低手姿勢並將資料丟入神經網路訓練</a:t>
            </a:r>
            <a:endParaRPr/>
          </a:p>
        </p:txBody>
      </p:sp>
      <p:sp>
        <p:nvSpPr>
          <p:cNvPr id="481" name="Google Shape;481;p45"/>
          <p:cNvSpPr txBox="1"/>
          <p:nvPr/>
        </p:nvSpPr>
        <p:spPr>
          <a:xfrm>
            <a:off x="847952" y="5304895"/>
            <a:ext cx="860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主程式套入分類好的模型</a:t>
            </a:r>
            <a:endParaRPr/>
          </a:p>
        </p:txBody>
      </p:sp>
      <p:sp>
        <p:nvSpPr>
          <p:cNvPr id="482" name="Google Shape;482;p45"/>
          <p:cNvSpPr txBox="1"/>
          <p:nvPr/>
        </p:nvSpPr>
        <p:spPr>
          <a:xfrm>
            <a:off x="847952" y="6472660"/>
            <a:ext cx="860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偵測高低手並展現結果於UI上</a:t>
            </a:r>
            <a:endParaRPr/>
          </a:p>
        </p:txBody>
      </p:sp>
      <p:pic>
        <p:nvPicPr>
          <p:cNvPr id="483" name="Google Shape;4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6950" y="345500"/>
            <a:ext cx="7033025" cy="39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5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5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24</a:t>
            </a:r>
            <a:endParaRPr/>
          </a:p>
        </p:txBody>
      </p:sp>
      <p:pic>
        <p:nvPicPr>
          <p:cNvPr id="486" name="Google Shape;48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9450" y="4506425"/>
            <a:ext cx="9478300" cy="56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46"/>
          <p:cNvGrpSpPr/>
          <p:nvPr/>
        </p:nvGrpSpPr>
        <p:grpSpPr>
          <a:xfrm>
            <a:off x="3441070" y="2817803"/>
            <a:ext cx="10611720" cy="5677554"/>
            <a:chOff x="0" y="-66675"/>
            <a:chExt cx="1644030" cy="879600"/>
          </a:xfrm>
        </p:grpSpPr>
        <p:sp>
          <p:nvSpPr>
            <p:cNvPr id="493" name="Google Shape;493;p46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10"/>
              </a:srgbClr>
            </a:solidFill>
            <a:ln>
              <a:noFill/>
            </a:ln>
          </p:spPr>
        </p:sp>
        <p:sp>
          <p:nvSpPr>
            <p:cNvPr id="494" name="Google Shape;494;p46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5" name="Google Shape;495;p46"/>
          <p:cNvSpPr txBox="1"/>
          <p:nvPr/>
        </p:nvSpPr>
        <p:spPr>
          <a:xfrm>
            <a:off x="1146701" y="4269486"/>
            <a:ext cx="15200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5271FF"/>
                </a:solidFill>
              </a:rPr>
              <a:t>介面更動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7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25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02" name="Google Shape;5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000"/>
            <a:ext cx="17756377" cy="93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2EE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/>
          <p:nvPr/>
        </p:nvSpPr>
        <p:spPr>
          <a:xfrm>
            <a:off x="298565" y="0"/>
            <a:ext cx="651600" cy="64860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8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26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09" name="Google Shape;509;p48"/>
          <p:cNvPicPr preferRelativeResize="0"/>
          <p:nvPr/>
        </p:nvPicPr>
        <p:blipFill rotWithShape="1">
          <a:blip r:embed="rId3">
            <a:alphaModFix/>
          </a:blip>
          <a:srcRect b="9739" l="0" r="0" t="0"/>
          <a:stretch/>
        </p:blipFill>
        <p:spPr>
          <a:xfrm>
            <a:off x="400775" y="877650"/>
            <a:ext cx="17033026" cy="89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9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516" name="Google Shape;516;p49"/>
          <p:cNvSpPr txBox="1"/>
          <p:nvPr/>
        </p:nvSpPr>
        <p:spPr>
          <a:xfrm>
            <a:off x="3286149" y="3703675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#1:</a:t>
            </a:r>
            <a:endParaRPr/>
          </a:p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a time audit.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50"/>
          <p:cNvGrpSpPr/>
          <p:nvPr/>
        </p:nvGrpSpPr>
        <p:grpSpPr>
          <a:xfrm>
            <a:off x="1606415" y="2611991"/>
            <a:ext cx="12598175" cy="5005866"/>
            <a:chOff x="0" y="-76200"/>
            <a:chExt cx="16797566" cy="6674489"/>
          </a:xfrm>
        </p:grpSpPr>
        <p:sp>
          <p:nvSpPr>
            <p:cNvPr id="522" name="Google Shape;522;p50"/>
            <p:cNvSpPr txBox="1"/>
            <p:nvPr/>
          </p:nvSpPr>
          <p:spPr>
            <a:xfrm>
              <a:off x="0" y="-76200"/>
              <a:ext cx="16797566" cy="1694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Why do a time audit?</a:t>
              </a:r>
              <a:endParaRPr/>
            </a:p>
          </p:txBody>
        </p:sp>
        <p:sp>
          <p:nvSpPr>
            <p:cNvPr id="523" name="Google Shape;523;p50"/>
            <p:cNvSpPr txBox="1"/>
            <p:nvPr/>
          </p:nvSpPr>
          <p:spPr>
            <a:xfrm>
              <a:off x="0" y="2186309"/>
              <a:ext cx="16797566" cy="4411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Keeping track of your daily activities makes you more intentional about where you spend your time. By keeping track of the activities you do in a day, you’ll find out the types of activities that take up most of your time.</a:t>
              </a:r>
              <a:endParaRPr/>
            </a:p>
            <a:p>
              <a:pPr indent="0" lvl="0" marL="0" marR="0" rtl="0" algn="l">
                <a:lnSpc>
                  <a:spcPct val="16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allows you to see opportunities where you can be more efficient to be even more productive.</a:t>
              </a:r>
              <a:endParaRPr/>
            </a:p>
          </p:txBody>
        </p:sp>
      </p:grpSp>
      <p:sp>
        <p:nvSpPr>
          <p:cNvPr id="524" name="Google Shape;524;p50"/>
          <p:cNvSpPr/>
          <p:nvPr/>
        </p:nvSpPr>
        <p:spPr>
          <a:xfrm>
            <a:off x="16984811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 txBox="1"/>
          <p:nvPr/>
        </p:nvSpPr>
        <p:spPr>
          <a:xfrm>
            <a:off x="17239325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51"/>
          <p:cNvGrpSpPr/>
          <p:nvPr/>
        </p:nvGrpSpPr>
        <p:grpSpPr>
          <a:xfrm>
            <a:off x="1028700" y="3066538"/>
            <a:ext cx="8373989" cy="4657513"/>
            <a:chOff x="0" y="-76200"/>
            <a:chExt cx="11165319" cy="6210017"/>
          </a:xfrm>
        </p:grpSpPr>
        <p:sp>
          <p:nvSpPr>
            <p:cNvPr id="531" name="Google Shape;531;p51"/>
            <p:cNvSpPr txBox="1"/>
            <p:nvPr/>
          </p:nvSpPr>
          <p:spPr>
            <a:xfrm>
              <a:off x="0" y="-76200"/>
              <a:ext cx="11165319" cy="3434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How to Do</a:t>
              </a:r>
              <a:endParaRPr/>
            </a:p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a Time Audit</a:t>
              </a:r>
              <a:endParaRPr/>
            </a:p>
          </p:txBody>
        </p:sp>
        <p:sp>
          <p:nvSpPr>
            <p:cNvPr id="532" name="Google Shape;532;p51"/>
            <p:cNvSpPr txBox="1"/>
            <p:nvPr/>
          </p:nvSpPr>
          <p:spPr>
            <a:xfrm>
              <a:off x="0" y="3975029"/>
              <a:ext cx="11165319" cy="2158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Find out how much time you spend on tasks. Compare your ideal and actual time allotment for tasks, then </a:t>
              </a:r>
              <a:r>
                <a:rPr b="0" i="0" lang="en-US" sz="2800" u="sng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adjust your schedule</a:t>
              </a:r>
              <a:r>
                <a:rPr b="0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accordingly.</a:t>
              </a:r>
              <a:endParaRPr/>
            </a:p>
          </p:txBody>
        </p:sp>
      </p:grpSp>
      <p:pic>
        <p:nvPicPr>
          <p:cNvPr id="533" name="Google Shape;533;p51"/>
          <p:cNvPicPr preferRelativeResize="0"/>
          <p:nvPr/>
        </p:nvPicPr>
        <p:blipFill rotWithShape="1">
          <a:blip r:embed="rId3">
            <a:alphaModFix/>
          </a:blip>
          <a:srcRect b="1603" l="0" r="0" t="1603"/>
          <a:stretch/>
        </p:blipFill>
        <p:spPr>
          <a:xfrm>
            <a:off x="11193957" y="0"/>
            <a:ext cx="709404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1"/>
          <p:cNvSpPr/>
          <p:nvPr/>
        </p:nvSpPr>
        <p:spPr>
          <a:xfrm>
            <a:off x="1028700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1"/>
          <p:cNvSpPr txBox="1"/>
          <p:nvPr/>
        </p:nvSpPr>
        <p:spPr>
          <a:xfrm>
            <a:off x="1283214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812" y="5650218"/>
            <a:ext cx="4193700" cy="128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1278" y="5352520"/>
            <a:ext cx="6943609" cy="39057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4978" y="604447"/>
            <a:ext cx="5096209" cy="4306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精準度問題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847952" y="2710221"/>
            <a:ext cx="6956488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由於此方式並不是直接吻合整個場地，  而是得到場地的最大長度及最小寬度，進而造成某些情況下會判斷錯誤。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847952" y="4318635"/>
            <a:ext cx="6956488" cy="824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準確率：234/240  =   97.5% (改善前)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準確率：240/240  = 100.0% (改善後)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847952" y="7595235"/>
            <a:ext cx="6956488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考量到影片一秒約為30幀，這代表一分鐘的影片會有45張錯誤片段被判斷成對的，這樣的影響是相當大的。因此我們希望能夠增加場地擷取的符合度來降低錯誤的可能性。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400773" y="202144"/>
            <a:ext cx="447178" cy="301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2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52"/>
          <p:cNvPicPr preferRelativeResize="0"/>
          <p:nvPr/>
        </p:nvPicPr>
        <p:blipFill rotWithShape="1">
          <a:blip r:embed="rId3">
            <a:alphaModFix/>
          </a:blip>
          <a:srcRect b="35083" l="0" r="0" t="35083"/>
          <a:stretch/>
        </p:blipFill>
        <p:spPr>
          <a:xfrm>
            <a:off x="0" y="6649811"/>
            <a:ext cx="18288000" cy="363718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 txBox="1"/>
          <p:nvPr/>
        </p:nvSpPr>
        <p:spPr>
          <a:xfrm>
            <a:off x="3286149" y="2342859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#2:</a:t>
            </a:r>
            <a:endParaRPr/>
          </a:p>
          <a:p>
            <a:pPr indent="0" lvl="0" marL="0" marR="0" rtl="0" algn="ctr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to-do list.</a:t>
            </a:r>
            <a:endParaRPr/>
          </a:p>
        </p:txBody>
      </p:sp>
      <p:sp>
        <p:nvSpPr>
          <p:cNvPr id="543" name="Google Shape;543;p52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3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3"/>
          <p:cNvSpPr txBox="1"/>
          <p:nvPr/>
        </p:nvSpPr>
        <p:spPr>
          <a:xfrm>
            <a:off x="2168441" y="4272128"/>
            <a:ext cx="13951119" cy="1590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5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only three to five tasks daily.</a:t>
            </a:r>
            <a:endParaRPr/>
          </a:p>
          <a:p>
            <a:pPr indent="0" lvl="0" marL="0" marR="0" rtl="0" algn="ctr">
              <a:lnSpc>
                <a:spcPct val="16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5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Frequently revisit your list</a:t>
            </a:r>
            <a:r>
              <a:rPr b="0" i="0" lang="en-US" sz="4057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057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to assess if tasks are doable.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4"/>
          <p:cNvSpPr txBox="1"/>
          <p:nvPr/>
        </p:nvSpPr>
        <p:spPr>
          <a:xfrm>
            <a:off x="2699063" y="3886264"/>
            <a:ext cx="11623463" cy="2362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66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Identify your most important tasks.</a:t>
            </a:r>
            <a:r>
              <a:rPr b="0" i="0" lang="en-US" sz="3966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6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Tackle them first thing in the morning. They say that's when people tend to be most productive.</a:t>
            </a:r>
            <a:endParaRPr/>
          </a:p>
        </p:txBody>
      </p:sp>
      <p:sp>
        <p:nvSpPr>
          <p:cNvPr id="555" name="Google Shape;555;p54"/>
          <p:cNvSpPr/>
          <p:nvPr/>
        </p:nvSpPr>
        <p:spPr>
          <a:xfrm>
            <a:off x="0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4"/>
          <p:cNvSpPr txBox="1"/>
          <p:nvPr/>
        </p:nvSpPr>
        <p:spPr>
          <a:xfrm>
            <a:off x="254514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5"/>
          <p:cNvSpPr/>
          <p:nvPr/>
        </p:nvSpPr>
        <p:spPr>
          <a:xfrm>
            <a:off x="16984811" y="449499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5"/>
          <p:cNvSpPr txBox="1"/>
          <p:nvPr/>
        </p:nvSpPr>
        <p:spPr>
          <a:xfrm>
            <a:off x="17239325" y="499505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563" name="Google Shape;563;p55"/>
          <p:cNvSpPr txBox="1"/>
          <p:nvPr/>
        </p:nvSpPr>
        <p:spPr>
          <a:xfrm>
            <a:off x="2701651" y="3533255"/>
            <a:ext cx="11715702" cy="314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Tip #3:</a:t>
            </a:r>
            <a:endParaRPr/>
          </a:p>
          <a:p>
            <a:pPr indent="0" lvl="0" marL="0" marR="0" rtl="0" algn="l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Don’t multitask.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6"/>
          <p:cNvSpPr txBox="1"/>
          <p:nvPr/>
        </p:nvSpPr>
        <p:spPr>
          <a:xfrm>
            <a:off x="8287621" y="1364942"/>
            <a:ext cx="8847854" cy="2594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The Multitasking Myth</a:t>
            </a:r>
            <a:endParaRPr/>
          </a:p>
        </p:txBody>
      </p:sp>
      <p:pic>
        <p:nvPicPr>
          <p:cNvPr id="569" name="Google Shape;569;p56"/>
          <p:cNvPicPr preferRelativeResize="0"/>
          <p:nvPr/>
        </p:nvPicPr>
        <p:blipFill rotWithShape="1">
          <a:blip r:embed="rId3">
            <a:alphaModFix/>
          </a:blip>
          <a:srcRect b="6243" l="0" r="0" t="6243"/>
          <a:stretch/>
        </p:blipFill>
        <p:spPr>
          <a:xfrm>
            <a:off x="1413506" y="1441142"/>
            <a:ext cx="5636381" cy="7398807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6"/>
          <p:cNvSpPr txBox="1"/>
          <p:nvPr/>
        </p:nvSpPr>
        <p:spPr>
          <a:xfrm>
            <a:off x="8079017" y="5207635"/>
            <a:ext cx="417208" cy="332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571" name="Google Shape;571;p56"/>
          <p:cNvSpPr txBox="1"/>
          <p:nvPr/>
        </p:nvSpPr>
        <p:spPr>
          <a:xfrm>
            <a:off x="8079017" y="7077758"/>
            <a:ext cx="417208" cy="332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572" name="Google Shape;572;p56"/>
          <p:cNvSpPr txBox="1"/>
          <p:nvPr/>
        </p:nvSpPr>
        <p:spPr>
          <a:xfrm>
            <a:off x="8813725" y="5093335"/>
            <a:ext cx="8321750" cy="1037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Studies show that multitasking </a:t>
            </a:r>
            <a:r>
              <a:rPr b="0" i="0" lang="en-US" sz="2799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negatively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affects short-term memory.</a:t>
            </a:r>
            <a:endParaRPr/>
          </a:p>
        </p:txBody>
      </p:sp>
      <p:sp>
        <p:nvSpPr>
          <p:cNvPr id="573" name="Google Shape;573;p56"/>
          <p:cNvSpPr txBox="1"/>
          <p:nvPr/>
        </p:nvSpPr>
        <p:spPr>
          <a:xfrm>
            <a:off x="8813725" y="6934883"/>
            <a:ext cx="8321750" cy="1566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Switching between challenging tasks literally drains your brain. </a:t>
            </a:r>
            <a:r>
              <a:rPr b="0" i="0" lang="en-US" sz="2799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It also makes you more likely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sng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to commit mistakes.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 txBox="1"/>
          <p:nvPr/>
        </p:nvSpPr>
        <p:spPr>
          <a:xfrm>
            <a:off x="2132484" y="2989567"/>
            <a:ext cx="14023032" cy="1129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The Solution: Monotasking</a:t>
            </a:r>
            <a:endParaRPr/>
          </a:p>
        </p:txBody>
      </p:sp>
      <p:grpSp>
        <p:nvGrpSpPr>
          <p:cNvPr id="579" name="Google Shape;579;p57"/>
          <p:cNvGrpSpPr/>
          <p:nvPr/>
        </p:nvGrpSpPr>
        <p:grpSpPr>
          <a:xfrm>
            <a:off x="1660962" y="5793916"/>
            <a:ext cx="6519549" cy="2299866"/>
            <a:chOff x="0" y="-9525"/>
            <a:chExt cx="8692732" cy="3066488"/>
          </a:xfrm>
        </p:grpSpPr>
        <p:sp>
          <p:nvSpPr>
            <p:cNvPr id="580" name="Google Shape;580;p57"/>
            <p:cNvSpPr txBox="1"/>
            <p:nvPr/>
          </p:nvSpPr>
          <p:spPr>
            <a:xfrm>
              <a:off x="4068227" y="-9525"/>
              <a:ext cx="556277" cy="528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581" name="Google Shape;581;p57"/>
            <p:cNvSpPr txBox="1"/>
            <p:nvPr/>
          </p:nvSpPr>
          <p:spPr>
            <a:xfrm>
              <a:off x="0" y="828113"/>
              <a:ext cx="8692732" cy="2228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Monotasking allows you to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sng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focus</a:t>
              </a: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your time and energy to the task at hand.</a:t>
              </a:r>
              <a:endParaRPr/>
            </a:p>
          </p:txBody>
        </p:sp>
      </p:grpSp>
      <p:grpSp>
        <p:nvGrpSpPr>
          <p:cNvPr id="582" name="Google Shape;582;p57"/>
          <p:cNvGrpSpPr/>
          <p:nvPr/>
        </p:nvGrpSpPr>
        <p:grpSpPr>
          <a:xfrm>
            <a:off x="10107489" y="5793916"/>
            <a:ext cx="6519549" cy="2299866"/>
            <a:chOff x="0" y="-9525"/>
            <a:chExt cx="8692732" cy="3066488"/>
          </a:xfrm>
        </p:grpSpPr>
        <p:sp>
          <p:nvSpPr>
            <p:cNvPr id="583" name="Google Shape;583;p57"/>
            <p:cNvSpPr txBox="1"/>
            <p:nvPr/>
          </p:nvSpPr>
          <p:spPr>
            <a:xfrm>
              <a:off x="3678562" y="-9525"/>
              <a:ext cx="1335607" cy="528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sp>
          <p:nvSpPr>
            <p:cNvPr id="584" name="Google Shape;584;p57"/>
            <p:cNvSpPr txBox="1"/>
            <p:nvPr/>
          </p:nvSpPr>
          <p:spPr>
            <a:xfrm>
              <a:off x="0" y="828113"/>
              <a:ext cx="8692732" cy="2228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sng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Set aside a block of time</a:t>
              </a: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to do a certain task. Turn off notifications and listen to relaxing music.</a:t>
              </a:r>
              <a:endParaRPr/>
            </a:p>
          </p:txBody>
        </p:sp>
      </p:grpSp>
      <p:sp>
        <p:nvSpPr>
          <p:cNvPr id="585" name="Google Shape;585;p57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7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8"/>
          <p:cNvPicPr preferRelativeResize="0"/>
          <p:nvPr/>
        </p:nvPicPr>
        <p:blipFill rotWithShape="1">
          <a:blip r:embed="rId3">
            <a:alphaModFix/>
          </a:blip>
          <a:srcRect b="28191" l="0" r="0" t="28192"/>
          <a:stretch/>
        </p:blipFill>
        <p:spPr>
          <a:xfrm>
            <a:off x="0" y="0"/>
            <a:ext cx="18288000" cy="531762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8"/>
          <p:cNvSpPr txBox="1"/>
          <p:nvPr/>
        </p:nvSpPr>
        <p:spPr>
          <a:xfrm>
            <a:off x="2204222" y="7015525"/>
            <a:ext cx="13879556" cy="1324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22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Take control</a:t>
            </a:r>
            <a:r>
              <a:rPr b="0" i="0" lang="en-US" sz="82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of your time!</a:t>
            </a:r>
            <a:endParaRPr/>
          </a:p>
        </p:txBody>
      </p:sp>
      <p:sp>
        <p:nvSpPr>
          <p:cNvPr id="593" name="Google Shape;593;p58"/>
          <p:cNvSpPr/>
          <p:nvPr/>
        </p:nvSpPr>
        <p:spPr>
          <a:xfrm>
            <a:off x="8492405" y="0"/>
            <a:ext cx="1303189" cy="1297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8"/>
          <p:cNvSpPr txBox="1"/>
          <p:nvPr/>
        </p:nvSpPr>
        <p:spPr>
          <a:xfrm>
            <a:off x="8746920" y="500060"/>
            <a:ext cx="794160" cy="3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3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59"/>
          <p:cNvGrpSpPr/>
          <p:nvPr/>
        </p:nvGrpSpPr>
        <p:grpSpPr>
          <a:xfrm>
            <a:off x="1575230" y="3769251"/>
            <a:ext cx="5927215" cy="2719922"/>
            <a:chOff x="0" y="-38100"/>
            <a:chExt cx="7902953" cy="3626563"/>
          </a:xfrm>
        </p:grpSpPr>
        <p:sp>
          <p:nvSpPr>
            <p:cNvPr id="600" name="Google Shape;600;p59"/>
            <p:cNvSpPr txBox="1"/>
            <p:nvPr/>
          </p:nvSpPr>
          <p:spPr>
            <a:xfrm>
              <a:off x="0" y="-38100"/>
              <a:ext cx="7902953" cy="115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3036BD"/>
                  </a:solidFill>
                  <a:latin typeface="Arial"/>
                  <a:ea typeface="Arial"/>
                  <a:cs typeface="Arial"/>
                  <a:sym typeface="Arial"/>
                </a:rPr>
                <a:t>Free Resources</a:t>
              </a:r>
              <a:endParaRPr/>
            </a:p>
          </p:txBody>
        </p:sp>
        <p:sp>
          <p:nvSpPr>
            <p:cNvPr id="601" name="Google Shape;601;p59"/>
            <p:cNvSpPr txBox="1"/>
            <p:nvPr/>
          </p:nvSpPr>
          <p:spPr>
            <a:xfrm>
              <a:off x="0" y="1706535"/>
              <a:ext cx="7902953" cy="1881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these free, recolorable icons, and illustrations in your Canva presentation.</a:t>
              </a:r>
              <a:endParaRPr/>
            </a:p>
          </p:txBody>
        </p:sp>
      </p:grpSp>
      <p:pic>
        <p:nvPicPr>
          <p:cNvPr id="602" name="Google Shape;60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4195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33584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94484" y="6315265"/>
            <a:ext cx="71603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00217" y="6328759"/>
            <a:ext cx="691302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76076" y="6328759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07317" y="7774003"/>
            <a:ext cx="553041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24178" y="7774003"/>
            <a:ext cx="87809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45816" y="7774003"/>
            <a:ext cx="608345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817814" y="7787497"/>
            <a:ext cx="651080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10897" y="7774003"/>
            <a:ext cx="389643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35706" y="4870022"/>
            <a:ext cx="70129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600015" y="4870022"/>
            <a:ext cx="53145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220347" y="4870022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822842" y="4870022"/>
            <a:ext cx="646053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271380" y="4856527"/>
            <a:ext cx="673705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898281" y="3411284"/>
            <a:ext cx="57614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574047" y="3411284"/>
            <a:ext cx="583387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220347" y="3411284"/>
            <a:ext cx="664313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872490" y="3411284"/>
            <a:ext cx="546757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271380" y="3406588"/>
            <a:ext cx="673705" cy="67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993418" y="1898267"/>
            <a:ext cx="387717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603960" y="1898267"/>
            <a:ext cx="525411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287703" y="1898267"/>
            <a:ext cx="531450" cy="66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803657" y="1898267"/>
            <a:ext cx="686274" cy="69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271380" y="1808201"/>
            <a:ext cx="675556" cy="84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036BD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0"/>
          <p:cNvSpPr txBox="1"/>
          <p:nvPr/>
        </p:nvSpPr>
        <p:spPr>
          <a:xfrm>
            <a:off x="1475963" y="3336607"/>
            <a:ext cx="5717258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How to Make</a:t>
            </a:r>
            <a:endParaRPr/>
          </a:p>
          <a:p>
            <a:pPr indent="0" lvl="0" marL="0" marR="0" rtl="0" algn="l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8ACC8"/>
                </a:solidFill>
                <a:latin typeface="Arial"/>
                <a:ea typeface="Arial"/>
                <a:cs typeface="Arial"/>
                <a:sym typeface="Arial"/>
              </a:rPr>
              <a:t>a Recording</a:t>
            </a:r>
            <a:endParaRPr/>
          </a:p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Your Canva Presentation</a:t>
            </a:r>
            <a:endParaRPr/>
          </a:p>
        </p:txBody>
      </p:sp>
      <p:grpSp>
        <p:nvGrpSpPr>
          <p:cNvPr id="632" name="Google Shape;632;p60"/>
          <p:cNvGrpSpPr/>
          <p:nvPr/>
        </p:nvGrpSpPr>
        <p:grpSpPr>
          <a:xfrm>
            <a:off x="8635793" y="1619816"/>
            <a:ext cx="8211446" cy="774488"/>
            <a:chOff x="710" y="-38100"/>
            <a:chExt cx="10948595" cy="1032651"/>
          </a:xfrm>
        </p:grpSpPr>
        <p:sp>
          <p:nvSpPr>
            <p:cNvPr id="633" name="Google Shape;633;p60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0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"Present and record" found on </a:t>
              </a:r>
              <a:endParaRPr/>
            </a:p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top right corner.</a:t>
              </a:r>
              <a:endParaRPr/>
            </a:p>
          </p:txBody>
        </p:sp>
      </p:grpSp>
      <p:grpSp>
        <p:nvGrpSpPr>
          <p:cNvPr id="635" name="Google Shape;635;p60"/>
          <p:cNvGrpSpPr/>
          <p:nvPr/>
        </p:nvGrpSpPr>
        <p:grpSpPr>
          <a:xfrm>
            <a:off x="8635793" y="3029755"/>
            <a:ext cx="8211446" cy="372322"/>
            <a:chOff x="710" y="-38100"/>
            <a:chExt cx="10948595" cy="496429"/>
          </a:xfrm>
        </p:grpSpPr>
        <p:sp>
          <p:nvSpPr>
            <p:cNvPr id="636" name="Google Shape;636;p60"/>
            <p:cNvSpPr/>
            <p:nvPr/>
          </p:nvSpPr>
          <p:spPr>
            <a:xfrm>
              <a:off x="710" y="69961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0"/>
            <p:cNvSpPr txBox="1"/>
            <p:nvPr/>
          </p:nvSpPr>
          <p:spPr>
            <a:xfrm>
              <a:off x="901143" y="-38100"/>
              <a:ext cx="10048162" cy="496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"Go to recording studio".</a:t>
              </a:r>
              <a:endParaRPr/>
            </a:p>
          </p:txBody>
        </p:sp>
      </p:grpSp>
      <p:grpSp>
        <p:nvGrpSpPr>
          <p:cNvPr id="638" name="Google Shape;638;p60"/>
          <p:cNvGrpSpPr/>
          <p:nvPr/>
        </p:nvGrpSpPr>
        <p:grpSpPr>
          <a:xfrm>
            <a:off x="8635793" y="4037528"/>
            <a:ext cx="8211446" cy="774488"/>
            <a:chOff x="710" y="-38100"/>
            <a:chExt cx="10948595" cy="1032651"/>
          </a:xfrm>
        </p:grpSpPr>
        <p:sp>
          <p:nvSpPr>
            <p:cNvPr id="639" name="Google Shape;639;p60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0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Set up your camera and microphone</a:t>
              </a:r>
              <a:endParaRPr/>
            </a:p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and click on “Start recording”.</a:t>
              </a:r>
              <a:endParaRPr/>
            </a:p>
          </p:txBody>
        </p:sp>
      </p:grpSp>
      <p:grpSp>
        <p:nvGrpSpPr>
          <p:cNvPr id="641" name="Google Shape;641;p60"/>
          <p:cNvGrpSpPr/>
          <p:nvPr/>
        </p:nvGrpSpPr>
        <p:grpSpPr>
          <a:xfrm>
            <a:off x="8635793" y="5446409"/>
            <a:ext cx="8211446" cy="774488"/>
            <a:chOff x="710" y="-38100"/>
            <a:chExt cx="10948595" cy="1032651"/>
          </a:xfrm>
        </p:grpSpPr>
        <p:sp>
          <p:nvSpPr>
            <p:cNvPr id="642" name="Google Shape;642;p60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0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“Pause” to take a break, and click “Resume” once you’re ready to record again.</a:t>
              </a:r>
              <a:endParaRPr/>
            </a:p>
          </p:txBody>
        </p:sp>
      </p:grpSp>
      <p:grpSp>
        <p:nvGrpSpPr>
          <p:cNvPr id="644" name="Google Shape;644;p60"/>
          <p:cNvGrpSpPr/>
          <p:nvPr/>
        </p:nvGrpSpPr>
        <p:grpSpPr>
          <a:xfrm>
            <a:off x="8635793" y="6856348"/>
            <a:ext cx="8211446" cy="372322"/>
            <a:chOff x="710" y="-38100"/>
            <a:chExt cx="10948595" cy="496429"/>
          </a:xfrm>
        </p:grpSpPr>
        <p:sp>
          <p:nvSpPr>
            <p:cNvPr id="645" name="Google Shape;645;p60"/>
            <p:cNvSpPr/>
            <p:nvPr/>
          </p:nvSpPr>
          <p:spPr>
            <a:xfrm>
              <a:off x="710" y="69961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0"/>
            <p:cNvSpPr txBox="1"/>
            <p:nvPr/>
          </p:nvSpPr>
          <p:spPr>
            <a:xfrm>
              <a:off x="901143" y="-38100"/>
              <a:ext cx="10048162" cy="496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Click on “End recording” once you’re done.</a:t>
              </a:r>
              <a:endParaRPr/>
            </a:p>
          </p:txBody>
        </p:sp>
      </p:grpSp>
      <p:grpSp>
        <p:nvGrpSpPr>
          <p:cNvPr id="647" name="Google Shape;647;p60"/>
          <p:cNvGrpSpPr/>
          <p:nvPr/>
        </p:nvGrpSpPr>
        <p:grpSpPr>
          <a:xfrm>
            <a:off x="8635793" y="7864121"/>
            <a:ext cx="8211446" cy="774488"/>
            <a:chOff x="710" y="-38100"/>
            <a:chExt cx="10948595" cy="1032651"/>
          </a:xfrm>
        </p:grpSpPr>
        <p:sp>
          <p:nvSpPr>
            <p:cNvPr id="648" name="Google Shape;648;p60"/>
            <p:cNvSpPr/>
            <p:nvPr/>
          </p:nvSpPr>
          <p:spPr>
            <a:xfrm>
              <a:off x="710" y="338072"/>
              <a:ext cx="316986" cy="318407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0"/>
            <p:cNvSpPr txBox="1"/>
            <p:nvPr/>
          </p:nvSpPr>
          <p:spPr>
            <a:xfrm>
              <a:off x="901143" y="-38100"/>
              <a:ext cx="10048162" cy="103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Wait for your recording to upload. Make sure to copy the link to your recording and share it with others.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6572" y="6130563"/>
            <a:ext cx="6887211" cy="387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判斷方式</a:t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7381" y="935020"/>
            <a:ext cx="6887211" cy="387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7"/>
          <p:cNvCxnSpPr/>
          <p:nvPr/>
        </p:nvCxnSpPr>
        <p:spPr>
          <a:xfrm>
            <a:off x="10427381" y="2988415"/>
            <a:ext cx="1771428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1" name="Google Shape;151;p17"/>
          <p:cNvCxnSpPr/>
          <p:nvPr/>
        </p:nvCxnSpPr>
        <p:spPr>
          <a:xfrm>
            <a:off x="15430722" y="2978890"/>
            <a:ext cx="1874344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2" name="Google Shape;152;p17"/>
          <p:cNvCxnSpPr/>
          <p:nvPr/>
        </p:nvCxnSpPr>
        <p:spPr>
          <a:xfrm>
            <a:off x="10426572" y="4790026"/>
            <a:ext cx="886523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3" name="Google Shape;153;p17"/>
          <p:cNvCxnSpPr/>
          <p:nvPr/>
        </p:nvCxnSpPr>
        <p:spPr>
          <a:xfrm>
            <a:off x="16367895" y="4780501"/>
            <a:ext cx="891405" cy="0"/>
          </a:xfrm>
          <a:prstGeom prst="straightConnector1">
            <a:avLst/>
          </a:prstGeom>
          <a:noFill/>
          <a:ln cap="flat" cmpd="sng" w="38100">
            <a:solidFill>
              <a:srgbClr val="8A2F3F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54" name="Google Shape;154;p17"/>
          <p:cNvSpPr txBox="1"/>
          <p:nvPr/>
        </p:nvSpPr>
        <p:spPr>
          <a:xfrm>
            <a:off x="847952" y="2969365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抓取場地色彩(HSV)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47952" y="413713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Step.2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使用侵蝕(erode)及膨脹(dilate)處理雜訊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847952" y="5304895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Step.3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使用contour函數抓取輪廓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847952" y="6472660"/>
            <a:ext cx="8606292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Step.4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從輪廓中取出角落的四個頂點來判定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10822523" y="400949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In range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10821714" y="5460178"/>
            <a:ext cx="6096926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Out range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rgbClr val="FFFFFF"/>
                </a:solidFill>
              </a:rPr>
              <a:t>3</a:t>
            </a:r>
            <a:endParaRPr/>
          </a:p>
        </p:txBody>
      </p:sp>
      <p:cxnSp>
        <p:nvCxnSpPr>
          <p:cNvPr id="161" name="Google Shape;161;p17"/>
          <p:cNvCxnSpPr/>
          <p:nvPr/>
        </p:nvCxnSpPr>
        <p:spPr>
          <a:xfrm rot="3797271">
            <a:off x="14865664" y="4023707"/>
            <a:ext cx="1906375" cy="0"/>
          </a:xfrm>
          <a:prstGeom prst="straightConnector1">
            <a:avLst/>
          </a:prstGeom>
          <a:noFill/>
          <a:ln cap="flat" cmpd="sng" w="47625">
            <a:solidFill>
              <a:srgbClr val="FFDE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2" name="Google Shape;162;p17"/>
          <p:cNvSpPr txBox="1"/>
          <p:nvPr/>
        </p:nvSpPr>
        <p:spPr>
          <a:xfrm>
            <a:off x="847952" y="7473559"/>
            <a:ext cx="8606292" cy="2082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判斷條件：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上方兩頂點距離圖片邊界不小於200 pixels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下方兩頂點距離圖片邊界不小於30 pixels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上方兩頂點距離圖片邊界的差距不大於200 pixels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斜率不大於3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6807" y="5732514"/>
            <a:ext cx="7746476" cy="435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807" y="710979"/>
            <a:ext cx="7746476" cy="43573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改善精準度問題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847952" y="3038839"/>
            <a:ext cx="6956488" cy="2501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從原先使用最小矩形的方式 ，更改至抓輪廓的4個頂點，可以更加精準的資訊對來進行判斷，或是對超出圖像範圍的場地直接判定等等。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增加斜率限制，對於球場被截掉部份的NG加以 過濾。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422254" y="202144"/>
            <a:ext cx="404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rgbClr val="FFFFFF"/>
                </a:solidFill>
              </a:rPr>
              <a:t>4</a:t>
            </a:r>
            <a:endParaRPr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9569329" y="1590251"/>
            <a:ext cx="7156786" cy="3984394"/>
            <a:chOff x="0" y="-38100"/>
            <a:chExt cx="1528390" cy="850900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1528390" cy="704681"/>
            </a:xfrm>
            <a:custGeom>
              <a:rect b="b" l="l" r="r" t="t"/>
              <a:pathLst>
                <a:path extrusionOk="0" h="704681" w="1528390">
                  <a:moveTo>
                    <a:pt x="0" y="0"/>
                  </a:moveTo>
                  <a:lnTo>
                    <a:pt x="1528390" y="0"/>
                  </a:lnTo>
                  <a:lnTo>
                    <a:pt x="1528390" y="704681"/>
                  </a:lnTo>
                  <a:lnTo>
                    <a:pt x="0" y="70468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6" name="Google Shape;176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7" name="Google Shape;177;p18"/>
          <p:cNvCxnSpPr/>
          <p:nvPr/>
        </p:nvCxnSpPr>
        <p:spPr>
          <a:xfrm rot="5400000">
            <a:off x="12799140" y="5442002"/>
            <a:ext cx="589014" cy="0"/>
          </a:xfrm>
          <a:prstGeom prst="straightConnector1">
            <a:avLst/>
          </a:prstGeom>
          <a:noFill/>
          <a:ln cap="flat" cmpd="sng" w="47625">
            <a:solidFill>
              <a:srgbClr val="FF1616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8" name="Google Shape;17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7952" y="5920348"/>
            <a:ext cx="7412548" cy="4169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8"/>
          <p:cNvCxnSpPr/>
          <p:nvPr/>
        </p:nvCxnSpPr>
        <p:spPr>
          <a:xfrm rot="4377713">
            <a:off x="5777556" y="8461328"/>
            <a:ext cx="3266369" cy="0"/>
          </a:xfrm>
          <a:prstGeom prst="straightConnector1">
            <a:avLst/>
          </a:prstGeom>
          <a:noFill/>
          <a:ln cap="flat" cmpd="sng" w="104775">
            <a:solidFill>
              <a:srgbClr val="FFDE59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7191" y="5525051"/>
            <a:ext cx="8115300" cy="456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改善精準度問題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847952" y="3038839"/>
            <a:ext cx="6956488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我們希望能夠在抓到的輪廓中找出最小的y值及此y值上最小跟最大的x值，期望能夠得到場地的上邊，這樣就能夠得到更加準確的輪廓來進行判斷，或是對超出圖像範圍的場地直接判定等等。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400773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rgbClr val="FFFFFF"/>
                </a:solidFill>
              </a:rPr>
              <a:t>5</a:t>
            </a: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7191" y="503515"/>
            <a:ext cx="8115300" cy="45648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9"/>
          <p:cNvGrpSpPr/>
          <p:nvPr/>
        </p:nvGrpSpPr>
        <p:grpSpPr>
          <a:xfrm>
            <a:off x="10067998" y="1163100"/>
            <a:ext cx="6197537" cy="3984400"/>
            <a:chOff x="0" y="-38100"/>
            <a:chExt cx="1323534" cy="850900"/>
          </a:xfrm>
        </p:grpSpPr>
        <p:sp>
          <p:nvSpPr>
            <p:cNvPr id="192" name="Google Shape;192;p19"/>
            <p:cNvSpPr/>
            <p:nvPr/>
          </p:nvSpPr>
          <p:spPr>
            <a:xfrm>
              <a:off x="0" y="0"/>
              <a:ext cx="1323534" cy="217501"/>
            </a:xfrm>
            <a:custGeom>
              <a:rect b="b" l="l" r="r" t="t"/>
              <a:pathLst>
                <a:path extrusionOk="0" h="217501" w="1323534">
                  <a:moveTo>
                    <a:pt x="0" y="0"/>
                  </a:moveTo>
                  <a:lnTo>
                    <a:pt x="1323534" y="0"/>
                  </a:lnTo>
                  <a:lnTo>
                    <a:pt x="1323534" y="217501"/>
                  </a:lnTo>
                  <a:lnTo>
                    <a:pt x="0" y="21750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3" name="Google Shape;193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EE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/>
          <p:nvPr/>
        </p:nvSpPr>
        <p:spPr>
          <a:xfrm>
            <a:off x="298565" y="0"/>
            <a:ext cx="651595" cy="648510"/>
          </a:xfrm>
          <a:prstGeom prst="rect">
            <a:avLst/>
          </a:prstGeom>
          <a:solidFill>
            <a:srgbClr val="303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2" y="2359970"/>
            <a:ext cx="73152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9410" y="2551994"/>
            <a:ext cx="7237171" cy="611611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847952" y="1073824"/>
            <a:ext cx="13577818" cy="1136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3036BD"/>
                </a:solidFill>
                <a:latin typeface="Arial"/>
                <a:ea typeface="Arial"/>
                <a:cs typeface="Arial"/>
                <a:sym typeface="Arial"/>
              </a:rPr>
              <a:t> 研究進度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1028700" y="4299585"/>
            <a:ext cx="6956488" cy="3631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9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準確率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改善前：234/240  =   97.5%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改善後：240/240  = 100.0%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9" u="none" cap="none" strike="noStrike">
                <a:solidFill>
                  <a:srgbClr val="3036BD"/>
                </a:solidFill>
                <a:latin typeface="Calibri"/>
                <a:ea typeface="Calibri"/>
                <a:cs typeface="Calibri"/>
                <a:sym typeface="Calibri"/>
              </a:rPr>
              <a:t>運算時間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改善前：0.03887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改善後：0.02193(-0.016943)</a:t>
            </a:r>
            <a:endParaRPr/>
          </a:p>
          <a:p>
            <a:pPr indent="0" lvl="0" marL="0" marR="0" rtl="0" algn="l">
              <a:lnSpc>
                <a:spcPct val="169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9078590" y="9753388"/>
            <a:ext cx="130820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410298" y="202144"/>
            <a:ext cx="447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rgbClr val="FFFFFF"/>
                </a:solidFill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1"/>
          <p:cNvGrpSpPr/>
          <p:nvPr/>
        </p:nvGrpSpPr>
        <p:grpSpPr>
          <a:xfrm>
            <a:off x="3441070" y="2817804"/>
            <a:ext cx="10611699" cy="5676732"/>
            <a:chOff x="0" y="-66675"/>
            <a:chExt cx="1644030" cy="879475"/>
          </a:xfrm>
        </p:grpSpPr>
        <p:sp>
          <p:nvSpPr>
            <p:cNvPr id="211" name="Google Shape;211;p21"/>
            <p:cNvSpPr/>
            <p:nvPr/>
          </p:nvSpPr>
          <p:spPr>
            <a:xfrm>
              <a:off x="0" y="0"/>
              <a:ext cx="1644030" cy="587273"/>
            </a:xfrm>
            <a:custGeom>
              <a:rect b="b" l="l" r="r" t="t"/>
              <a:pathLst>
                <a:path extrusionOk="0" h="587273" w="1644030">
                  <a:moveTo>
                    <a:pt x="0" y="0"/>
                  </a:moveTo>
                  <a:lnTo>
                    <a:pt x="1644030" y="0"/>
                  </a:lnTo>
                  <a:lnTo>
                    <a:pt x="1644030" y="587273"/>
                  </a:lnTo>
                  <a:lnTo>
                    <a:pt x="0" y="587273"/>
                  </a:lnTo>
                  <a:close/>
                </a:path>
              </a:pathLst>
            </a:custGeom>
            <a:solidFill>
              <a:srgbClr val="FFE2EE">
                <a:alpha val="84705"/>
              </a:srgbClr>
            </a:solidFill>
            <a:ln>
              <a:noFill/>
            </a:ln>
          </p:spPr>
        </p:sp>
        <p:sp>
          <p:nvSpPr>
            <p:cNvPr id="212" name="Google Shape;212;p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1"/>
          <p:cNvSpPr txBox="1"/>
          <p:nvPr/>
        </p:nvSpPr>
        <p:spPr>
          <a:xfrm>
            <a:off x="1146701" y="4269486"/>
            <a:ext cx="15200437" cy="1662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5271FF"/>
                </a:solidFill>
                <a:latin typeface="Calibri"/>
                <a:ea typeface="Calibri"/>
                <a:cs typeface="Calibri"/>
                <a:sym typeface="Calibri"/>
              </a:rPr>
              <a:t>操作介面呈現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